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1" r:id="rId4"/>
    <p:sldId id="258" r:id="rId5"/>
    <p:sldId id="259" r:id="rId6"/>
    <p:sldId id="265" r:id="rId7"/>
    <p:sldId id="266" r:id="rId8"/>
    <p:sldId id="267" r:id="rId9"/>
    <p:sldId id="268" r:id="rId10"/>
    <p:sldId id="269" r:id="rId11"/>
    <p:sldId id="264" r:id="rId12"/>
    <p:sldId id="260" r:id="rId13"/>
    <p:sldId id="263" r:id="rId14"/>
    <p:sldId id="26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5"/>
  </p:normalViewPr>
  <p:slideViewPr>
    <p:cSldViewPr snapToGrid="0" snapToObjects="1">
      <p:cViewPr varScale="1">
        <p:scale>
          <a:sx n="110" d="100"/>
          <a:sy n="110" d="100"/>
        </p:scale>
        <p:origin x="63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tiff>
</file>

<file path=ppt/media/image14.png>
</file>

<file path=ppt/media/image15.tiff>
</file>

<file path=ppt/media/image2.jpeg>
</file>

<file path=ppt/media/image3.tiff>
</file>

<file path=ppt/media/image4.png>
</file>

<file path=ppt/media/image5.png>
</file>

<file path=ppt/media/image6.tiff>
</file>

<file path=ppt/media/image7.tiff>
</file>

<file path=ppt/media/image8.tif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C018E-C4F0-F849-AB16-44EBD39E67F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D57614E-D265-404E-82E4-AF2BA2B7E71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91C792C-A452-9742-AC23-87B0FB02BFAE}"/>
              </a:ext>
            </a:extLst>
          </p:cNvPr>
          <p:cNvSpPr>
            <a:spLocks noGrp="1"/>
          </p:cNvSpPr>
          <p:nvPr>
            <p:ph type="dt" sz="half" idx="10"/>
          </p:nvPr>
        </p:nvSpPr>
        <p:spPr/>
        <p:txBody>
          <a:bodyPr/>
          <a:lstStyle/>
          <a:p>
            <a:fld id="{71B9A723-3880-4E4E-8104-DCDD331CD4CE}" type="datetimeFigureOut">
              <a:rPr lang="en-US" smtClean="0"/>
              <a:t>5/29/19</a:t>
            </a:fld>
            <a:endParaRPr lang="en-US"/>
          </a:p>
        </p:txBody>
      </p:sp>
      <p:sp>
        <p:nvSpPr>
          <p:cNvPr id="5" name="Footer Placeholder 4">
            <a:extLst>
              <a:ext uri="{FF2B5EF4-FFF2-40B4-BE49-F238E27FC236}">
                <a16:creationId xmlns:a16="http://schemas.microsoft.com/office/drawing/2014/main" id="{AB8C35AB-353C-0648-8678-0F311856C9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A87C74-9A5F-904E-AB01-2D898E15BABB}"/>
              </a:ext>
            </a:extLst>
          </p:cNvPr>
          <p:cNvSpPr>
            <a:spLocks noGrp="1"/>
          </p:cNvSpPr>
          <p:nvPr>
            <p:ph type="sldNum" sz="quarter" idx="12"/>
          </p:nvPr>
        </p:nvSpPr>
        <p:spPr/>
        <p:txBody>
          <a:bodyPr/>
          <a:lstStyle/>
          <a:p>
            <a:fld id="{5C234F34-1CEA-3A40-AA98-766B3667B399}" type="slidenum">
              <a:rPr lang="en-US" smtClean="0"/>
              <a:t>‹#›</a:t>
            </a:fld>
            <a:endParaRPr lang="en-US"/>
          </a:p>
        </p:txBody>
      </p:sp>
    </p:spTree>
    <p:extLst>
      <p:ext uri="{BB962C8B-B14F-4D97-AF65-F5344CB8AC3E}">
        <p14:creationId xmlns:p14="http://schemas.microsoft.com/office/powerpoint/2010/main" val="2131100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91523-76C6-214C-A5B0-1313038E6A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1C25C52-86AC-424C-BC30-FDB6A09464F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7B6F77-E57A-1044-A80C-B011C64B2F59}"/>
              </a:ext>
            </a:extLst>
          </p:cNvPr>
          <p:cNvSpPr>
            <a:spLocks noGrp="1"/>
          </p:cNvSpPr>
          <p:nvPr>
            <p:ph type="dt" sz="half" idx="10"/>
          </p:nvPr>
        </p:nvSpPr>
        <p:spPr/>
        <p:txBody>
          <a:bodyPr/>
          <a:lstStyle/>
          <a:p>
            <a:fld id="{71B9A723-3880-4E4E-8104-DCDD331CD4CE}" type="datetimeFigureOut">
              <a:rPr lang="en-US" smtClean="0"/>
              <a:t>5/29/19</a:t>
            </a:fld>
            <a:endParaRPr lang="en-US"/>
          </a:p>
        </p:txBody>
      </p:sp>
      <p:sp>
        <p:nvSpPr>
          <p:cNvPr id="5" name="Footer Placeholder 4">
            <a:extLst>
              <a:ext uri="{FF2B5EF4-FFF2-40B4-BE49-F238E27FC236}">
                <a16:creationId xmlns:a16="http://schemas.microsoft.com/office/drawing/2014/main" id="{459CCD83-73A0-1E4C-AD34-5AB29FA246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3F4808-1FD1-1041-8B5D-500F75FD68AC}"/>
              </a:ext>
            </a:extLst>
          </p:cNvPr>
          <p:cNvSpPr>
            <a:spLocks noGrp="1"/>
          </p:cNvSpPr>
          <p:nvPr>
            <p:ph type="sldNum" sz="quarter" idx="12"/>
          </p:nvPr>
        </p:nvSpPr>
        <p:spPr/>
        <p:txBody>
          <a:bodyPr/>
          <a:lstStyle/>
          <a:p>
            <a:fld id="{5C234F34-1CEA-3A40-AA98-766B3667B399}" type="slidenum">
              <a:rPr lang="en-US" smtClean="0"/>
              <a:t>‹#›</a:t>
            </a:fld>
            <a:endParaRPr lang="en-US"/>
          </a:p>
        </p:txBody>
      </p:sp>
    </p:spTree>
    <p:extLst>
      <p:ext uri="{BB962C8B-B14F-4D97-AF65-F5344CB8AC3E}">
        <p14:creationId xmlns:p14="http://schemas.microsoft.com/office/powerpoint/2010/main" val="42887184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0DDC25-6692-A647-B83B-79891BE27B5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42F2375-CC6E-E44E-9EFF-100A8BFCAC6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B4A3FA-823E-AE43-A0C3-D631F4ABB5F3}"/>
              </a:ext>
            </a:extLst>
          </p:cNvPr>
          <p:cNvSpPr>
            <a:spLocks noGrp="1"/>
          </p:cNvSpPr>
          <p:nvPr>
            <p:ph type="dt" sz="half" idx="10"/>
          </p:nvPr>
        </p:nvSpPr>
        <p:spPr/>
        <p:txBody>
          <a:bodyPr/>
          <a:lstStyle/>
          <a:p>
            <a:fld id="{71B9A723-3880-4E4E-8104-DCDD331CD4CE}" type="datetimeFigureOut">
              <a:rPr lang="en-US" smtClean="0"/>
              <a:t>5/29/19</a:t>
            </a:fld>
            <a:endParaRPr lang="en-US"/>
          </a:p>
        </p:txBody>
      </p:sp>
      <p:sp>
        <p:nvSpPr>
          <p:cNvPr id="5" name="Footer Placeholder 4">
            <a:extLst>
              <a:ext uri="{FF2B5EF4-FFF2-40B4-BE49-F238E27FC236}">
                <a16:creationId xmlns:a16="http://schemas.microsoft.com/office/drawing/2014/main" id="{A60917CE-E4F6-5F42-807C-78AFCCF073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3BCC4B-D964-0C4E-854B-BED3B5F263CF}"/>
              </a:ext>
            </a:extLst>
          </p:cNvPr>
          <p:cNvSpPr>
            <a:spLocks noGrp="1"/>
          </p:cNvSpPr>
          <p:nvPr>
            <p:ph type="sldNum" sz="quarter" idx="12"/>
          </p:nvPr>
        </p:nvSpPr>
        <p:spPr/>
        <p:txBody>
          <a:bodyPr/>
          <a:lstStyle/>
          <a:p>
            <a:fld id="{5C234F34-1CEA-3A40-AA98-766B3667B399}" type="slidenum">
              <a:rPr lang="en-US" smtClean="0"/>
              <a:t>‹#›</a:t>
            </a:fld>
            <a:endParaRPr lang="en-US"/>
          </a:p>
        </p:txBody>
      </p:sp>
    </p:spTree>
    <p:extLst>
      <p:ext uri="{BB962C8B-B14F-4D97-AF65-F5344CB8AC3E}">
        <p14:creationId xmlns:p14="http://schemas.microsoft.com/office/powerpoint/2010/main" val="23541437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42D5D-61DC-EF4D-8272-E0E88DB512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91E70DE-E193-A649-8762-DA0B7C88525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E6BDAE-B62F-E54E-BC59-D6F13250B3F9}"/>
              </a:ext>
            </a:extLst>
          </p:cNvPr>
          <p:cNvSpPr>
            <a:spLocks noGrp="1"/>
          </p:cNvSpPr>
          <p:nvPr>
            <p:ph type="dt" sz="half" idx="10"/>
          </p:nvPr>
        </p:nvSpPr>
        <p:spPr/>
        <p:txBody>
          <a:bodyPr/>
          <a:lstStyle/>
          <a:p>
            <a:fld id="{71B9A723-3880-4E4E-8104-DCDD331CD4CE}" type="datetimeFigureOut">
              <a:rPr lang="en-US" smtClean="0"/>
              <a:t>5/29/19</a:t>
            </a:fld>
            <a:endParaRPr lang="en-US"/>
          </a:p>
        </p:txBody>
      </p:sp>
      <p:sp>
        <p:nvSpPr>
          <p:cNvPr id="5" name="Footer Placeholder 4">
            <a:extLst>
              <a:ext uri="{FF2B5EF4-FFF2-40B4-BE49-F238E27FC236}">
                <a16:creationId xmlns:a16="http://schemas.microsoft.com/office/drawing/2014/main" id="{38A9EBA3-E253-814F-BE1C-6B98C7F1B3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BEE5A8-302F-814D-80AB-E01132531AF9}"/>
              </a:ext>
            </a:extLst>
          </p:cNvPr>
          <p:cNvSpPr>
            <a:spLocks noGrp="1"/>
          </p:cNvSpPr>
          <p:nvPr>
            <p:ph type="sldNum" sz="quarter" idx="12"/>
          </p:nvPr>
        </p:nvSpPr>
        <p:spPr/>
        <p:txBody>
          <a:bodyPr/>
          <a:lstStyle/>
          <a:p>
            <a:fld id="{5C234F34-1CEA-3A40-AA98-766B3667B399}" type="slidenum">
              <a:rPr lang="en-US" smtClean="0"/>
              <a:t>‹#›</a:t>
            </a:fld>
            <a:endParaRPr lang="en-US"/>
          </a:p>
        </p:txBody>
      </p:sp>
    </p:spTree>
    <p:extLst>
      <p:ext uri="{BB962C8B-B14F-4D97-AF65-F5344CB8AC3E}">
        <p14:creationId xmlns:p14="http://schemas.microsoft.com/office/powerpoint/2010/main" val="233557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8FCF9-76D0-A540-85BC-98091EB2A38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82B6264-7B45-404C-91FE-1720FB658E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790601B-EE64-8B48-8EAA-37A303730FAE}"/>
              </a:ext>
            </a:extLst>
          </p:cNvPr>
          <p:cNvSpPr>
            <a:spLocks noGrp="1"/>
          </p:cNvSpPr>
          <p:nvPr>
            <p:ph type="dt" sz="half" idx="10"/>
          </p:nvPr>
        </p:nvSpPr>
        <p:spPr/>
        <p:txBody>
          <a:bodyPr/>
          <a:lstStyle/>
          <a:p>
            <a:fld id="{71B9A723-3880-4E4E-8104-DCDD331CD4CE}" type="datetimeFigureOut">
              <a:rPr lang="en-US" smtClean="0"/>
              <a:t>5/29/19</a:t>
            </a:fld>
            <a:endParaRPr lang="en-US"/>
          </a:p>
        </p:txBody>
      </p:sp>
      <p:sp>
        <p:nvSpPr>
          <p:cNvPr id="5" name="Footer Placeholder 4">
            <a:extLst>
              <a:ext uri="{FF2B5EF4-FFF2-40B4-BE49-F238E27FC236}">
                <a16:creationId xmlns:a16="http://schemas.microsoft.com/office/drawing/2014/main" id="{0E0365BF-B0F2-1040-9F3B-1D7D3DD24C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9C1597-A9E5-7D4A-8FF1-210BC4CAA6B2}"/>
              </a:ext>
            </a:extLst>
          </p:cNvPr>
          <p:cNvSpPr>
            <a:spLocks noGrp="1"/>
          </p:cNvSpPr>
          <p:nvPr>
            <p:ph type="sldNum" sz="quarter" idx="12"/>
          </p:nvPr>
        </p:nvSpPr>
        <p:spPr/>
        <p:txBody>
          <a:bodyPr/>
          <a:lstStyle/>
          <a:p>
            <a:fld id="{5C234F34-1CEA-3A40-AA98-766B3667B399}" type="slidenum">
              <a:rPr lang="en-US" smtClean="0"/>
              <a:t>‹#›</a:t>
            </a:fld>
            <a:endParaRPr lang="en-US"/>
          </a:p>
        </p:txBody>
      </p:sp>
    </p:spTree>
    <p:extLst>
      <p:ext uri="{BB962C8B-B14F-4D97-AF65-F5344CB8AC3E}">
        <p14:creationId xmlns:p14="http://schemas.microsoft.com/office/powerpoint/2010/main" val="1717552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009DF-B570-2C41-8094-6238DCA8F53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84D2AC-81EC-A94E-BA2B-8F40DDD31E9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2AB4896-3A16-3D4F-8041-96709D20C8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A3DD1FA-A870-A948-8646-2A73A04B0E7D}"/>
              </a:ext>
            </a:extLst>
          </p:cNvPr>
          <p:cNvSpPr>
            <a:spLocks noGrp="1"/>
          </p:cNvSpPr>
          <p:nvPr>
            <p:ph type="dt" sz="half" idx="10"/>
          </p:nvPr>
        </p:nvSpPr>
        <p:spPr/>
        <p:txBody>
          <a:bodyPr/>
          <a:lstStyle/>
          <a:p>
            <a:fld id="{71B9A723-3880-4E4E-8104-DCDD331CD4CE}" type="datetimeFigureOut">
              <a:rPr lang="en-US" smtClean="0"/>
              <a:t>5/29/19</a:t>
            </a:fld>
            <a:endParaRPr lang="en-US"/>
          </a:p>
        </p:txBody>
      </p:sp>
      <p:sp>
        <p:nvSpPr>
          <p:cNvPr id="6" name="Footer Placeholder 5">
            <a:extLst>
              <a:ext uri="{FF2B5EF4-FFF2-40B4-BE49-F238E27FC236}">
                <a16:creationId xmlns:a16="http://schemas.microsoft.com/office/drawing/2014/main" id="{73180C67-9E2A-B941-92EA-5C3400432A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643D65-B753-6040-A20C-9A3769C4182C}"/>
              </a:ext>
            </a:extLst>
          </p:cNvPr>
          <p:cNvSpPr>
            <a:spLocks noGrp="1"/>
          </p:cNvSpPr>
          <p:nvPr>
            <p:ph type="sldNum" sz="quarter" idx="12"/>
          </p:nvPr>
        </p:nvSpPr>
        <p:spPr/>
        <p:txBody>
          <a:bodyPr/>
          <a:lstStyle/>
          <a:p>
            <a:fld id="{5C234F34-1CEA-3A40-AA98-766B3667B399}" type="slidenum">
              <a:rPr lang="en-US" smtClean="0"/>
              <a:t>‹#›</a:t>
            </a:fld>
            <a:endParaRPr lang="en-US"/>
          </a:p>
        </p:txBody>
      </p:sp>
    </p:spTree>
    <p:extLst>
      <p:ext uri="{BB962C8B-B14F-4D97-AF65-F5344CB8AC3E}">
        <p14:creationId xmlns:p14="http://schemas.microsoft.com/office/powerpoint/2010/main" val="982612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635BA-3E21-0747-B5B6-6CB388A1AED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6148732-7882-F645-BD94-E581EDA82C7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9F8C1E2-9D7F-9346-B24A-DB362CD500B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F2858A-D67E-E747-9D03-6E0044F98BB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1DCD36F-0AB5-474C-A997-79E5CAF735F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A426DA0-7C1E-DF49-961E-9447D9C589D6}"/>
              </a:ext>
            </a:extLst>
          </p:cNvPr>
          <p:cNvSpPr>
            <a:spLocks noGrp="1"/>
          </p:cNvSpPr>
          <p:nvPr>
            <p:ph type="dt" sz="half" idx="10"/>
          </p:nvPr>
        </p:nvSpPr>
        <p:spPr/>
        <p:txBody>
          <a:bodyPr/>
          <a:lstStyle/>
          <a:p>
            <a:fld id="{71B9A723-3880-4E4E-8104-DCDD331CD4CE}" type="datetimeFigureOut">
              <a:rPr lang="en-US" smtClean="0"/>
              <a:t>5/29/19</a:t>
            </a:fld>
            <a:endParaRPr lang="en-US"/>
          </a:p>
        </p:txBody>
      </p:sp>
      <p:sp>
        <p:nvSpPr>
          <p:cNvPr id="8" name="Footer Placeholder 7">
            <a:extLst>
              <a:ext uri="{FF2B5EF4-FFF2-40B4-BE49-F238E27FC236}">
                <a16:creationId xmlns:a16="http://schemas.microsoft.com/office/drawing/2014/main" id="{558FCD51-EF05-1846-A148-FA04367792C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4CB3D7-DA44-074F-8556-33A6598613D8}"/>
              </a:ext>
            </a:extLst>
          </p:cNvPr>
          <p:cNvSpPr>
            <a:spLocks noGrp="1"/>
          </p:cNvSpPr>
          <p:nvPr>
            <p:ph type="sldNum" sz="quarter" idx="12"/>
          </p:nvPr>
        </p:nvSpPr>
        <p:spPr/>
        <p:txBody>
          <a:bodyPr/>
          <a:lstStyle/>
          <a:p>
            <a:fld id="{5C234F34-1CEA-3A40-AA98-766B3667B399}" type="slidenum">
              <a:rPr lang="en-US" smtClean="0"/>
              <a:t>‹#›</a:t>
            </a:fld>
            <a:endParaRPr lang="en-US"/>
          </a:p>
        </p:txBody>
      </p:sp>
    </p:spTree>
    <p:extLst>
      <p:ext uri="{BB962C8B-B14F-4D97-AF65-F5344CB8AC3E}">
        <p14:creationId xmlns:p14="http://schemas.microsoft.com/office/powerpoint/2010/main" val="1080387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25F4F-FCDD-5E4D-BAF4-3B25BF106FC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95B8AFC-3EA2-AB45-BF25-1589597BC476}"/>
              </a:ext>
            </a:extLst>
          </p:cNvPr>
          <p:cNvSpPr>
            <a:spLocks noGrp="1"/>
          </p:cNvSpPr>
          <p:nvPr>
            <p:ph type="dt" sz="half" idx="10"/>
          </p:nvPr>
        </p:nvSpPr>
        <p:spPr/>
        <p:txBody>
          <a:bodyPr/>
          <a:lstStyle/>
          <a:p>
            <a:fld id="{71B9A723-3880-4E4E-8104-DCDD331CD4CE}" type="datetimeFigureOut">
              <a:rPr lang="en-US" smtClean="0"/>
              <a:t>5/29/19</a:t>
            </a:fld>
            <a:endParaRPr lang="en-US"/>
          </a:p>
        </p:txBody>
      </p:sp>
      <p:sp>
        <p:nvSpPr>
          <p:cNvPr id="4" name="Footer Placeholder 3">
            <a:extLst>
              <a:ext uri="{FF2B5EF4-FFF2-40B4-BE49-F238E27FC236}">
                <a16:creationId xmlns:a16="http://schemas.microsoft.com/office/drawing/2014/main" id="{45E3F78F-ED32-7344-8A44-BE765F9341E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10D8C8-D560-3F4B-A7F7-EEDE1F69CC32}"/>
              </a:ext>
            </a:extLst>
          </p:cNvPr>
          <p:cNvSpPr>
            <a:spLocks noGrp="1"/>
          </p:cNvSpPr>
          <p:nvPr>
            <p:ph type="sldNum" sz="quarter" idx="12"/>
          </p:nvPr>
        </p:nvSpPr>
        <p:spPr/>
        <p:txBody>
          <a:bodyPr/>
          <a:lstStyle/>
          <a:p>
            <a:fld id="{5C234F34-1CEA-3A40-AA98-766B3667B399}" type="slidenum">
              <a:rPr lang="en-US" smtClean="0"/>
              <a:t>‹#›</a:t>
            </a:fld>
            <a:endParaRPr lang="en-US"/>
          </a:p>
        </p:txBody>
      </p:sp>
    </p:spTree>
    <p:extLst>
      <p:ext uri="{BB962C8B-B14F-4D97-AF65-F5344CB8AC3E}">
        <p14:creationId xmlns:p14="http://schemas.microsoft.com/office/powerpoint/2010/main" val="3345928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8DCCE8B-9269-C84F-9868-45CE8A578BF5}"/>
              </a:ext>
            </a:extLst>
          </p:cNvPr>
          <p:cNvSpPr>
            <a:spLocks noGrp="1"/>
          </p:cNvSpPr>
          <p:nvPr>
            <p:ph type="dt" sz="half" idx="10"/>
          </p:nvPr>
        </p:nvSpPr>
        <p:spPr/>
        <p:txBody>
          <a:bodyPr/>
          <a:lstStyle/>
          <a:p>
            <a:fld id="{71B9A723-3880-4E4E-8104-DCDD331CD4CE}" type="datetimeFigureOut">
              <a:rPr lang="en-US" smtClean="0"/>
              <a:t>5/29/19</a:t>
            </a:fld>
            <a:endParaRPr lang="en-US"/>
          </a:p>
        </p:txBody>
      </p:sp>
      <p:sp>
        <p:nvSpPr>
          <p:cNvPr id="3" name="Footer Placeholder 2">
            <a:extLst>
              <a:ext uri="{FF2B5EF4-FFF2-40B4-BE49-F238E27FC236}">
                <a16:creationId xmlns:a16="http://schemas.microsoft.com/office/drawing/2014/main" id="{EDF40F98-488E-FC47-A918-B92CCEC576B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062D39E-3604-7F45-B5FD-1FCF36789599}"/>
              </a:ext>
            </a:extLst>
          </p:cNvPr>
          <p:cNvSpPr>
            <a:spLocks noGrp="1"/>
          </p:cNvSpPr>
          <p:nvPr>
            <p:ph type="sldNum" sz="quarter" idx="12"/>
          </p:nvPr>
        </p:nvSpPr>
        <p:spPr/>
        <p:txBody>
          <a:bodyPr/>
          <a:lstStyle/>
          <a:p>
            <a:fld id="{5C234F34-1CEA-3A40-AA98-766B3667B399}" type="slidenum">
              <a:rPr lang="en-US" smtClean="0"/>
              <a:t>‹#›</a:t>
            </a:fld>
            <a:endParaRPr lang="en-US"/>
          </a:p>
        </p:txBody>
      </p:sp>
    </p:spTree>
    <p:extLst>
      <p:ext uri="{BB962C8B-B14F-4D97-AF65-F5344CB8AC3E}">
        <p14:creationId xmlns:p14="http://schemas.microsoft.com/office/powerpoint/2010/main" val="33604427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78DE6-2900-FC41-83A6-0386CD9813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D914F30-FE84-AE41-BC65-EDDD36452D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90CB5FA-A46E-7244-BFD2-A303EBCFA5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EEA670-C690-914E-8F4A-1B8512F2F516}"/>
              </a:ext>
            </a:extLst>
          </p:cNvPr>
          <p:cNvSpPr>
            <a:spLocks noGrp="1"/>
          </p:cNvSpPr>
          <p:nvPr>
            <p:ph type="dt" sz="half" idx="10"/>
          </p:nvPr>
        </p:nvSpPr>
        <p:spPr/>
        <p:txBody>
          <a:bodyPr/>
          <a:lstStyle/>
          <a:p>
            <a:fld id="{71B9A723-3880-4E4E-8104-DCDD331CD4CE}" type="datetimeFigureOut">
              <a:rPr lang="en-US" smtClean="0"/>
              <a:t>5/29/19</a:t>
            </a:fld>
            <a:endParaRPr lang="en-US"/>
          </a:p>
        </p:txBody>
      </p:sp>
      <p:sp>
        <p:nvSpPr>
          <p:cNvPr id="6" name="Footer Placeholder 5">
            <a:extLst>
              <a:ext uri="{FF2B5EF4-FFF2-40B4-BE49-F238E27FC236}">
                <a16:creationId xmlns:a16="http://schemas.microsoft.com/office/drawing/2014/main" id="{910A608E-F45F-DC45-8F1A-7A35D4F6FB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400D1D-DB39-2F4A-A1E3-E3919504EE7D}"/>
              </a:ext>
            </a:extLst>
          </p:cNvPr>
          <p:cNvSpPr>
            <a:spLocks noGrp="1"/>
          </p:cNvSpPr>
          <p:nvPr>
            <p:ph type="sldNum" sz="quarter" idx="12"/>
          </p:nvPr>
        </p:nvSpPr>
        <p:spPr/>
        <p:txBody>
          <a:bodyPr/>
          <a:lstStyle/>
          <a:p>
            <a:fld id="{5C234F34-1CEA-3A40-AA98-766B3667B399}" type="slidenum">
              <a:rPr lang="en-US" smtClean="0"/>
              <a:t>‹#›</a:t>
            </a:fld>
            <a:endParaRPr lang="en-US"/>
          </a:p>
        </p:txBody>
      </p:sp>
    </p:spTree>
    <p:extLst>
      <p:ext uri="{BB962C8B-B14F-4D97-AF65-F5344CB8AC3E}">
        <p14:creationId xmlns:p14="http://schemas.microsoft.com/office/powerpoint/2010/main" val="29908998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50D4A-D6CF-9648-8378-5F3F18B6CA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7AB9B59-B008-D646-B356-3268C9F66C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EDF1DCA-219C-B443-AF98-1E087B9C50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2EDE4D4-7BAE-844B-A9F6-E8FBEDACC917}"/>
              </a:ext>
            </a:extLst>
          </p:cNvPr>
          <p:cNvSpPr>
            <a:spLocks noGrp="1"/>
          </p:cNvSpPr>
          <p:nvPr>
            <p:ph type="dt" sz="half" idx="10"/>
          </p:nvPr>
        </p:nvSpPr>
        <p:spPr/>
        <p:txBody>
          <a:bodyPr/>
          <a:lstStyle/>
          <a:p>
            <a:fld id="{71B9A723-3880-4E4E-8104-DCDD331CD4CE}" type="datetimeFigureOut">
              <a:rPr lang="en-US" smtClean="0"/>
              <a:t>5/29/19</a:t>
            </a:fld>
            <a:endParaRPr lang="en-US"/>
          </a:p>
        </p:txBody>
      </p:sp>
      <p:sp>
        <p:nvSpPr>
          <p:cNvPr id="6" name="Footer Placeholder 5">
            <a:extLst>
              <a:ext uri="{FF2B5EF4-FFF2-40B4-BE49-F238E27FC236}">
                <a16:creationId xmlns:a16="http://schemas.microsoft.com/office/drawing/2014/main" id="{262A9D1A-431F-C242-9767-F4F30C8F45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EDBBFB-7561-4447-BB96-771409307622}"/>
              </a:ext>
            </a:extLst>
          </p:cNvPr>
          <p:cNvSpPr>
            <a:spLocks noGrp="1"/>
          </p:cNvSpPr>
          <p:nvPr>
            <p:ph type="sldNum" sz="quarter" idx="12"/>
          </p:nvPr>
        </p:nvSpPr>
        <p:spPr/>
        <p:txBody>
          <a:bodyPr/>
          <a:lstStyle/>
          <a:p>
            <a:fld id="{5C234F34-1CEA-3A40-AA98-766B3667B399}" type="slidenum">
              <a:rPr lang="en-US" smtClean="0"/>
              <a:t>‹#›</a:t>
            </a:fld>
            <a:endParaRPr lang="en-US"/>
          </a:p>
        </p:txBody>
      </p:sp>
    </p:spTree>
    <p:extLst>
      <p:ext uri="{BB962C8B-B14F-4D97-AF65-F5344CB8AC3E}">
        <p14:creationId xmlns:p14="http://schemas.microsoft.com/office/powerpoint/2010/main" val="22593250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23B8AD-2B81-EE48-8DCA-33864C5A9B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E0D5555-6EEE-B246-93DC-6E521240D84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736243-3A71-8747-BB0C-475A014BB66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B9A723-3880-4E4E-8104-DCDD331CD4CE}" type="datetimeFigureOut">
              <a:rPr lang="en-US" smtClean="0"/>
              <a:t>5/29/19</a:t>
            </a:fld>
            <a:endParaRPr lang="en-US"/>
          </a:p>
        </p:txBody>
      </p:sp>
      <p:sp>
        <p:nvSpPr>
          <p:cNvPr id="5" name="Footer Placeholder 4">
            <a:extLst>
              <a:ext uri="{FF2B5EF4-FFF2-40B4-BE49-F238E27FC236}">
                <a16:creationId xmlns:a16="http://schemas.microsoft.com/office/drawing/2014/main" id="{9E23D201-F514-6F4E-9FFD-72954FECD1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A4FA5E3-1757-5348-A48C-C1B6CDFE3C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234F34-1CEA-3A40-AA98-766B3667B399}" type="slidenum">
              <a:rPr lang="en-US" smtClean="0"/>
              <a:t>‹#›</a:t>
            </a:fld>
            <a:endParaRPr lang="en-US"/>
          </a:p>
        </p:txBody>
      </p:sp>
    </p:spTree>
    <p:extLst>
      <p:ext uri="{BB962C8B-B14F-4D97-AF65-F5344CB8AC3E}">
        <p14:creationId xmlns:p14="http://schemas.microsoft.com/office/powerpoint/2010/main" val="37560273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petadoptions.herokuapp.com/"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kaggle.com/c/petfinder-adoption-prediction/data"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 Id="rId4" Type="http://schemas.openxmlformats.org/officeDocument/2006/relationships/image" Target="../media/image8.tiff"/></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A58B8C7-4D1F-0B42-B5FE-C1464D5E967F}"/>
              </a:ext>
            </a:extLst>
          </p:cNvPr>
          <p:cNvPicPr>
            <a:picLocks noChangeAspect="1"/>
          </p:cNvPicPr>
          <p:nvPr/>
        </p:nvPicPr>
        <p:blipFill>
          <a:blip r:embed="rId2"/>
          <a:stretch>
            <a:fillRect/>
          </a:stretch>
        </p:blipFill>
        <p:spPr>
          <a:xfrm>
            <a:off x="6447099" y="3896239"/>
            <a:ext cx="5544272" cy="2961761"/>
          </a:xfrm>
          <a:prstGeom prst="rect">
            <a:avLst/>
          </a:prstGeom>
        </p:spPr>
      </p:pic>
      <p:sp>
        <p:nvSpPr>
          <p:cNvPr id="6" name="TextBox 5">
            <a:extLst>
              <a:ext uri="{FF2B5EF4-FFF2-40B4-BE49-F238E27FC236}">
                <a16:creationId xmlns:a16="http://schemas.microsoft.com/office/drawing/2014/main" id="{6B1D828E-0C6D-F644-8A1E-1ECCFB0A6B39}"/>
              </a:ext>
            </a:extLst>
          </p:cNvPr>
          <p:cNvSpPr txBox="1"/>
          <p:nvPr/>
        </p:nvSpPr>
        <p:spPr>
          <a:xfrm>
            <a:off x="682906" y="1122744"/>
            <a:ext cx="8055980" cy="1754326"/>
          </a:xfrm>
          <a:prstGeom prst="rect">
            <a:avLst/>
          </a:prstGeom>
          <a:noFill/>
        </p:spPr>
        <p:txBody>
          <a:bodyPr wrap="square" rtlCol="0">
            <a:spAutoFit/>
          </a:bodyPr>
          <a:lstStyle/>
          <a:p>
            <a:pPr algn="ctr"/>
            <a:r>
              <a:rPr lang="en-US" sz="3600" dirty="0">
                <a:latin typeface="Baskerville" panose="02020502070401020303" pitchFamily="18" charset="0"/>
                <a:ea typeface="Baskerville" panose="02020502070401020303" pitchFamily="18" charset="0"/>
                <a:cs typeface="Arial Unicode MS" panose="020B0604020202020204" pitchFamily="34" charset="-128"/>
              </a:rPr>
              <a:t>Analysis of Pet Adoptions in Malaysia to determine ideal adoption locations based on physical criteria. </a:t>
            </a:r>
          </a:p>
        </p:txBody>
      </p:sp>
      <p:sp>
        <p:nvSpPr>
          <p:cNvPr id="7" name="TextBox 6">
            <a:extLst>
              <a:ext uri="{FF2B5EF4-FFF2-40B4-BE49-F238E27FC236}">
                <a16:creationId xmlns:a16="http://schemas.microsoft.com/office/drawing/2014/main" id="{E0C4AA9C-7669-8245-B35A-51563EDB4AD4}"/>
              </a:ext>
            </a:extLst>
          </p:cNvPr>
          <p:cNvSpPr txBox="1"/>
          <p:nvPr/>
        </p:nvSpPr>
        <p:spPr>
          <a:xfrm>
            <a:off x="-258501" y="4904259"/>
            <a:ext cx="7014259" cy="1200329"/>
          </a:xfrm>
          <a:prstGeom prst="rect">
            <a:avLst/>
          </a:prstGeom>
          <a:noFill/>
        </p:spPr>
        <p:txBody>
          <a:bodyPr wrap="square" rtlCol="0">
            <a:spAutoFit/>
          </a:bodyPr>
          <a:lstStyle/>
          <a:p>
            <a:pPr algn="ctr"/>
            <a:r>
              <a:rPr lang="en-US" sz="2400" dirty="0"/>
              <a:t>Team BAM! </a:t>
            </a:r>
          </a:p>
          <a:p>
            <a:pPr algn="ctr"/>
            <a:endParaRPr lang="en-US" sz="2400" dirty="0"/>
          </a:p>
          <a:p>
            <a:pPr algn="ctr"/>
            <a:r>
              <a:rPr lang="en-US" sz="2400" dirty="0"/>
              <a:t>Lillian </a:t>
            </a:r>
            <a:r>
              <a:rPr lang="en-US" sz="2400" dirty="0" err="1"/>
              <a:t>Bolfer</a:t>
            </a:r>
            <a:r>
              <a:rPr lang="en-US" sz="2400" dirty="0"/>
              <a:t>, Mike </a:t>
            </a:r>
            <a:r>
              <a:rPr lang="en-US" sz="2400" dirty="0" err="1"/>
              <a:t>Machata</a:t>
            </a:r>
            <a:r>
              <a:rPr lang="en-US" sz="2400" dirty="0"/>
              <a:t>, and Rob Phillips </a:t>
            </a:r>
          </a:p>
        </p:txBody>
      </p:sp>
    </p:spTree>
    <p:extLst>
      <p:ext uri="{BB962C8B-B14F-4D97-AF65-F5344CB8AC3E}">
        <p14:creationId xmlns:p14="http://schemas.microsoft.com/office/powerpoint/2010/main" val="36560517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F43BD0A-92E4-C348-BDC1-58F7490651FF}"/>
              </a:ext>
            </a:extLst>
          </p:cNvPr>
          <p:cNvPicPr>
            <a:picLocks noChangeAspect="1"/>
          </p:cNvPicPr>
          <p:nvPr/>
        </p:nvPicPr>
        <p:blipFill>
          <a:blip r:embed="rId2"/>
          <a:stretch>
            <a:fillRect/>
          </a:stretch>
        </p:blipFill>
        <p:spPr>
          <a:xfrm>
            <a:off x="4277175" y="914400"/>
            <a:ext cx="7571567" cy="5029199"/>
          </a:xfrm>
          <a:prstGeom prst="rect">
            <a:avLst/>
          </a:prstGeom>
        </p:spPr>
      </p:pic>
      <p:sp>
        <p:nvSpPr>
          <p:cNvPr id="5" name="TextBox 4">
            <a:extLst>
              <a:ext uri="{FF2B5EF4-FFF2-40B4-BE49-F238E27FC236}">
                <a16:creationId xmlns:a16="http://schemas.microsoft.com/office/drawing/2014/main" id="{3632D21F-B749-5D40-A23F-CCAB9237F55B}"/>
              </a:ext>
            </a:extLst>
          </p:cNvPr>
          <p:cNvSpPr txBox="1"/>
          <p:nvPr/>
        </p:nvSpPr>
        <p:spPr>
          <a:xfrm>
            <a:off x="312516" y="1296365"/>
            <a:ext cx="3964659" cy="369332"/>
          </a:xfrm>
          <a:prstGeom prst="rect">
            <a:avLst/>
          </a:prstGeom>
          <a:noFill/>
        </p:spPr>
        <p:txBody>
          <a:bodyPr wrap="square" rtlCol="0">
            <a:spAutoFit/>
          </a:bodyPr>
          <a:lstStyle/>
          <a:p>
            <a:r>
              <a:rPr lang="en-US" dirty="0"/>
              <a:t>Our API Page . Ta Da!</a:t>
            </a:r>
          </a:p>
        </p:txBody>
      </p:sp>
    </p:spTree>
    <p:extLst>
      <p:ext uri="{BB962C8B-B14F-4D97-AF65-F5344CB8AC3E}">
        <p14:creationId xmlns:p14="http://schemas.microsoft.com/office/powerpoint/2010/main" val="21565192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519F6F0-1A1B-DE45-98DE-785148FA7F8A}"/>
              </a:ext>
            </a:extLst>
          </p:cNvPr>
          <p:cNvPicPr>
            <a:picLocks noChangeAspect="1"/>
          </p:cNvPicPr>
          <p:nvPr/>
        </p:nvPicPr>
        <p:blipFill>
          <a:blip r:embed="rId2"/>
          <a:stretch>
            <a:fillRect/>
          </a:stretch>
        </p:blipFill>
        <p:spPr>
          <a:xfrm>
            <a:off x="3819646" y="341453"/>
            <a:ext cx="7488820" cy="6175094"/>
          </a:xfrm>
          <a:prstGeom prst="rect">
            <a:avLst/>
          </a:prstGeom>
        </p:spPr>
      </p:pic>
      <p:sp>
        <p:nvSpPr>
          <p:cNvPr id="5" name="TextBox 4">
            <a:extLst>
              <a:ext uri="{FF2B5EF4-FFF2-40B4-BE49-F238E27FC236}">
                <a16:creationId xmlns:a16="http://schemas.microsoft.com/office/drawing/2014/main" id="{1FC56B8C-4DAD-664B-8544-F2C97F06A4DC}"/>
              </a:ext>
            </a:extLst>
          </p:cNvPr>
          <p:cNvSpPr txBox="1"/>
          <p:nvPr/>
        </p:nvSpPr>
        <p:spPr>
          <a:xfrm>
            <a:off x="300942" y="2037144"/>
            <a:ext cx="3264060" cy="1200329"/>
          </a:xfrm>
          <a:prstGeom prst="rect">
            <a:avLst/>
          </a:prstGeom>
          <a:noFill/>
        </p:spPr>
        <p:txBody>
          <a:bodyPr wrap="square" rtlCol="0">
            <a:spAutoFit/>
          </a:bodyPr>
          <a:lstStyle/>
          <a:p>
            <a:r>
              <a:rPr lang="en-US" dirty="0"/>
              <a:t>Map of Post codes in Malaysia,</a:t>
            </a:r>
          </a:p>
          <a:p>
            <a:r>
              <a:rPr lang="en-US" dirty="0"/>
              <a:t>This helps us determine locations for our events and fostering services. </a:t>
            </a:r>
          </a:p>
        </p:txBody>
      </p:sp>
    </p:spTree>
    <p:extLst>
      <p:ext uri="{BB962C8B-B14F-4D97-AF65-F5344CB8AC3E}">
        <p14:creationId xmlns:p14="http://schemas.microsoft.com/office/powerpoint/2010/main" val="28776292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167BD9-3D20-5444-B840-2BA3B889D1A1}"/>
              </a:ext>
            </a:extLst>
          </p:cNvPr>
          <p:cNvSpPr>
            <a:spLocks noGrp="1"/>
          </p:cNvSpPr>
          <p:nvPr>
            <p:ph idx="1"/>
          </p:nvPr>
        </p:nvSpPr>
        <p:spPr>
          <a:xfrm>
            <a:off x="745602" y="494537"/>
            <a:ext cx="10515600" cy="813402"/>
          </a:xfrm>
        </p:spPr>
        <p:txBody>
          <a:bodyPr/>
          <a:lstStyle/>
          <a:p>
            <a:r>
              <a:rPr lang="en-US" dirty="0"/>
              <a:t>Our webpage! </a:t>
            </a:r>
            <a:r>
              <a:rPr lang="en-US" dirty="0">
                <a:hlinkClick r:id="rId2"/>
              </a:rPr>
              <a:t>https://petadoptions.herokuapp.com/</a:t>
            </a:r>
            <a:endParaRPr lang="en-US" dirty="0"/>
          </a:p>
        </p:txBody>
      </p:sp>
      <p:pic>
        <p:nvPicPr>
          <p:cNvPr id="4" name="Picture 3">
            <a:extLst>
              <a:ext uri="{FF2B5EF4-FFF2-40B4-BE49-F238E27FC236}">
                <a16:creationId xmlns:a16="http://schemas.microsoft.com/office/drawing/2014/main" id="{D6D927B9-81DD-F448-86B1-B3A210E221ED}"/>
              </a:ext>
            </a:extLst>
          </p:cNvPr>
          <p:cNvPicPr>
            <a:picLocks noChangeAspect="1"/>
          </p:cNvPicPr>
          <p:nvPr/>
        </p:nvPicPr>
        <p:blipFill>
          <a:blip r:embed="rId3"/>
          <a:stretch>
            <a:fillRect/>
          </a:stretch>
        </p:blipFill>
        <p:spPr>
          <a:xfrm>
            <a:off x="1041721" y="1516435"/>
            <a:ext cx="10108557" cy="5080623"/>
          </a:xfrm>
          <a:prstGeom prst="rect">
            <a:avLst/>
          </a:prstGeom>
        </p:spPr>
      </p:pic>
    </p:spTree>
    <p:extLst>
      <p:ext uri="{BB962C8B-B14F-4D97-AF65-F5344CB8AC3E}">
        <p14:creationId xmlns:p14="http://schemas.microsoft.com/office/powerpoint/2010/main" val="14305146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64712D7-73DF-8F41-9D72-AC54415A830A}"/>
              </a:ext>
            </a:extLst>
          </p:cNvPr>
          <p:cNvPicPr>
            <a:picLocks noChangeAspect="1"/>
          </p:cNvPicPr>
          <p:nvPr/>
        </p:nvPicPr>
        <p:blipFill rotWithShape="1">
          <a:blip r:embed="rId2"/>
          <a:srcRect l="194" t="8376" r="97" b="6411"/>
          <a:stretch/>
        </p:blipFill>
        <p:spPr>
          <a:xfrm>
            <a:off x="474562" y="1235530"/>
            <a:ext cx="11032462" cy="5353358"/>
          </a:xfrm>
          <a:prstGeom prst="rect">
            <a:avLst/>
          </a:prstGeom>
        </p:spPr>
      </p:pic>
      <p:sp>
        <p:nvSpPr>
          <p:cNvPr id="5" name="TextBox 4">
            <a:extLst>
              <a:ext uri="{FF2B5EF4-FFF2-40B4-BE49-F238E27FC236}">
                <a16:creationId xmlns:a16="http://schemas.microsoft.com/office/drawing/2014/main" id="{97F92B80-5C45-B741-9074-7B7C95EC03B5}"/>
              </a:ext>
            </a:extLst>
          </p:cNvPr>
          <p:cNvSpPr txBox="1"/>
          <p:nvPr/>
        </p:nvSpPr>
        <p:spPr>
          <a:xfrm>
            <a:off x="474562" y="269112"/>
            <a:ext cx="11574683" cy="646331"/>
          </a:xfrm>
          <a:prstGeom prst="rect">
            <a:avLst/>
          </a:prstGeom>
          <a:noFill/>
        </p:spPr>
        <p:txBody>
          <a:bodyPr wrap="square" rtlCol="0">
            <a:spAutoFit/>
          </a:bodyPr>
          <a:lstStyle/>
          <a:p>
            <a:r>
              <a:rPr lang="en-US" dirty="0"/>
              <a:t>We used the Geocode API to find the coordinates for the 15 post codes and create a </a:t>
            </a:r>
            <a:r>
              <a:rPr lang="en-US" dirty="0" err="1"/>
              <a:t>Mapbox</a:t>
            </a:r>
            <a:r>
              <a:rPr lang="en-US" dirty="0"/>
              <a:t> plot. This aspect is still being integrated into our webpage. </a:t>
            </a:r>
          </a:p>
        </p:txBody>
      </p:sp>
    </p:spTree>
    <p:extLst>
      <p:ext uri="{BB962C8B-B14F-4D97-AF65-F5344CB8AC3E}">
        <p14:creationId xmlns:p14="http://schemas.microsoft.com/office/powerpoint/2010/main" val="31806132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B965DAD-65C3-B843-8A4E-83E75EB77D82}"/>
              </a:ext>
            </a:extLst>
          </p:cNvPr>
          <p:cNvSpPr txBox="1"/>
          <p:nvPr/>
        </p:nvSpPr>
        <p:spPr>
          <a:xfrm>
            <a:off x="150471" y="324091"/>
            <a:ext cx="11458936" cy="2492990"/>
          </a:xfrm>
          <a:prstGeom prst="rect">
            <a:avLst/>
          </a:prstGeom>
          <a:noFill/>
        </p:spPr>
        <p:txBody>
          <a:bodyPr wrap="square" rtlCol="0">
            <a:spAutoFit/>
          </a:bodyPr>
          <a:lstStyle/>
          <a:p>
            <a:pPr algn="ctr"/>
            <a:r>
              <a:rPr lang="en-US" sz="2800" dirty="0">
                <a:solidFill>
                  <a:srgbClr val="002060"/>
                </a:solidFill>
                <a:ea typeface="Apple Color Emoji" pitchFamily="2" charset="0"/>
              </a:rPr>
              <a:t>Project Challenges</a:t>
            </a:r>
          </a:p>
          <a:p>
            <a:pPr algn="ctr"/>
            <a:endParaRPr lang="en-US" sz="2800" dirty="0">
              <a:solidFill>
                <a:srgbClr val="002060"/>
              </a:solidFill>
              <a:ea typeface="Apple Color Emoji" pitchFamily="2" charset="0"/>
            </a:endParaRPr>
          </a:p>
          <a:p>
            <a:pPr marL="342900" indent="-342900">
              <a:buFont typeface="Arial" panose="020B0604020202020204" pitchFamily="34" charset="0"/>
              <a:buChar char="•"/>
            </a:pPr>
            <a:r>
              <a:rPr lang="en-US" sz="2000" dirty="0">
                <a:latin typeface="+mj-lt"/>
                <a:ea typeface="Apple Color Emoji" pitchFamily="2" charset="0"/>
              </a:rPr>
              <a:t>Post codes were too detailed in the original dataset and so the vendor had to obscure peoples personal details and house locations, so the post codes were all made up. We had to go through and global replace all of them, including the 15,000 adoption records to insert the real post codes (just two digit area codes).</a:t>
            </a:r>
          </a:p>
          <a:p>
            <a:pPr marL="342900" indent="-342900">
              <a:buFont typeface="Arial" panose="020B0604020202020204" pitchFamily="34" charset="0"/>
              <a:buChar char="•"/>
            </a:pPr>
            <a:endParaRPr lang="en-US" sz="2000" dirty="0">
              <a:latin typeface="+mj-lt"/>
              <a:ea typeface="Apple Color Emoji" pitchFamily="2" charset="0"/>
            </a:endParaRPr>
          </a:p>
          <a:p>
            <a:pPr marL="342900" indent="-342900">
              <a:buFont typeface="Arial" panose="020B0604020202020204" pitchFamily="34" charset="0"/>
              <a:buChar char="•"/>
            </a:pPr>
            <a:endParaRPr lang="en-US" sz="2000" dirty="0">
              <a:latin typeface="+mj-lt"/>
              <a:ea typeface="Apple Color Emoji" pitchFamily="2" charset="0"/>
            </a:endParaRPr>
          </a:p>
        </p:txBody>
      </p:sp>
    </p:spTree>
    <p:extLst>
      <p:ext uri="{BB962C8B-B14F-4D97-AF65-F5344CB8AC3E}">
        <p14:creationId xmlns:p14="http://schemas.microsoft.com/office/powerpoint/2010/main" val="6666452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F943D3-E595-5C49-AEC4-9AE13830DA77}"/>
              </a:ext>
            </a:extLst>
          </p:cNvPr>
          <p:cNvSpPr>
            <a:spLocks noGrp="1"/>
          </p:cNvSpPr>
          <p:nvPr>
            <p:ph idx="1"/>
          </p:nvPr>
        </p:nvSpPr>
        <p:spPr>
          <a:xfrm>
            <a:off x="533506" y="563984"/>
            <a:ext cx="6222356" cy="5003438"/>
          </a:xfrm>
        </p:spPr>
        <p:txBody>
          <a:bodyPr>
            <a:normAutofit lnSpcReduction="10000"/>
          </a:bodyPr>
          <a:lstStyle/>
          <a:p>
            <a:pPr marL="0" indent="0" algn="ctr">
              <a:buNone/>
            </a:pPr>
            <a:r>
              <a:rPr lang="en-US" dirty="0">
                <a:solidFill>
                  <a:srgbClr val="002060"/>
                </a:solidFill>
                <a:latin typeface="Apple Color Emoji" pitchFamily="2" charset="0"/>
                <a:ea typeface="Apple Color Emoji" pitchFamily="2" charset="0"/>
              </a:rPr>
              <a:t>Story: </a:t>
            </a:r>
          </a:p>
          <a:p>
            <a:pPr marL="0" indent="0" algn="ctr">
              <a:buNone/>
            </a:pPr>
            <a:endParaRPr lang="en-US" dirty="0">
              <a:solidFill>
                <a:srgbClr val="002060"/>
              </a:solidFill>
              <a:latin typeface="Apple Color Emoji" pitchFamily="2" charset="0"/>
              <a:ea typeface="Apple Color Emoji" pitchFamily="2" charset="0"/>
            </a:endParaRPr>
          </a:p>
          <a:p>
            <a:r>
              <a:rPr lang="en-US" sz="2000" dirty="0">
                <a:latin typeface="+mj-lt"/>
                <a:ea typeface="Apple Color Emoji" pitchFamily="2" charset="0"/>
              </a:rPr>
              <a:t>Animal adoption rates are strongly correlated to the metadata associated with their online profiles, such as descriptive text and photo characteristics. </a:t>
            </a:r>
          </a:p>
          <a:p>
            <a:pPr marL="0" indent="0">
              <a:buNone/>
            </a:pPr>
            <a:endParaRPr lang="en-US" sz="2000" dirty="0">
              <a:latin typeface="+mj-lt"/>
              <a:ea typeface="Apple Color Emoji" pitchFamily="2" charset="0"/>
            </a:endParaRPr>
          </a:p>
          <a:p>
            <a:r>
              <a:rPr lang="en-US" sz="2000" dirty="0">
                <a:latin typeface="+mj-lt"/>
                <a:ea typeface="Apple Color Emoji" pitchFamily="2" charset="0"/>
              </a:rPr>
              <a:t>Our goal as an animal fostering agency in Malaysia is to use adoption data from </a:t>
            </a:r>
            <a:r>
              <a:rPr lang="en-US" sz="2000" dirty="0" err="1">
                <a:latin typeface="+mj-lt"/>
                <a:ea typeface="Apple Color Emoji" pitchFamily="2" charset="0"/>
              </a:rPr>
              <a:t>PetFinder.my</a:t>
            </a:r>
            <a:r>
              <a:rPr lang="en-US" sz="2000" dirty="0">
                <a:latin typeface="+mj-lt"/>
                <a:ea typeface="Apple Color Emoji" pitchFamily="2" charset="0"/>
              </a:rPr>
              <a:t> to identify the ideal locations for our adoption events and which types of animals are most likely to get adopted (based on breed and color) in these areas so we can optimize our events and get more furry friends adopted! </a:t>
            </a:r>
          </a:p>
          <a:p>
            <a:endParaRPr lang="en-US" sz="2000" dirty="0">
              <a:latin typeface="+mj-lt"/>
              <a:ea typeface="Apple Color Emoji" pitchFamily="2" charset="0"/>
            </a:endParaRPr>
          </a:p>
          <a:p>
            <a:r>
              <a:rPr lang="en-US" sz="2000" dirty="0">
                <a:latin typeface="+mj-lt"/>
                <a:ea typeface="Apple Color Emoji" pitchFamily="2" charset="0"/>
              </a:rPr>
              <a:t>Our company wanted a dynamic webpage to find this information so they ran a competition on </a:t>
            </a:r>
            <a:r>
              <a:rPr lang="en-US" sz="2000" dirty="0" err="1">
                <a:latin typeface="+mj-lt"/>
                <a:ea typeface="Apple Color Emoji" pitchFamily="2" charset="0"/>
              </a:rPr>
              <a:t>Kaggle.com</a:t>
            </a:r>
            <a:r>
              <a:rPr lang="en-US" sz="2000" dirty="0">
                <a:latin typeface="+mj-lt"/>
                <a:ea typeface="Apple Color Emoji" pitchFamily="2" charset="0"/>
              </a:rPr>
              <a:t>, and this research is available on our webpage.</a:t>
            </a:r>
          </a:p>
          <a:p>
            <a:pPr marL="0" indent="0">
              <a:buNone/>
            </a:pPr>
            <a:endParaRPr lang="en-US" sz="2000" dirty="0">
              <a:latin typeface="+mj-lt"/>
              <a:ea typeface="Apple Color Emoji" pitchFamily="2" charset="0"/>
            </a:endParaRPr>
          </a:p>
          <a:p>
            <a:pPr marL="0" indent="0">
              <a:buNone/>
            </a:pPr>
            <a:endParaRPr lang="en-US" sz="2000" dirty="0">
              <a:latin typeface="+mj-lt"/>
              <a:ea typeface="Apple Color Emoji" pitchFamily="2" charset="0"/>
            </a:endParaRPr>
          </a:p>
        </p:txBody>
      </p:sp>
      <p:pic>
        <p:nvPicPr>
          <p:cNvPr id="5" name="Picture 4">
            <a:extLst>
              <a:ext uri="{FF2B5EF4-FFF2-40B4-BE49-F238E27FC236}">
                <a16:creationId xmlns:a16="http://schemas.microsoft.com/office/drawing/2014/main" id="{B8FE9C95-9A36-7740-B234-4D2F40EBF223}"/>
              </a:ext>
            </a:extLst>
          </p:cNvPr>
          <p:cNvPicPr>
            <a:picLocks noChangeAspect="1"/>
          </p:cNvPicPr>
          <p:nvPr/>
        </p:nvPicPr>
        <p:blipFill>
          <a:blip r:embed="rId2"/>
          <a:stretch>
            <a:fillRect/>
          </a:stretch>
        </p:blipFill>
        <p:spPr>
          <a:xfrm>
            <a:off x="7782527" y="989956"/>
            <a:ext cx="3875967" cy="5167957"/>
          </a:xfrm>
          <a:prstGeom prst="rect">
            <a:avLst/>
          </a:prstGeom>
        </p:spPr>
      </p:pic>
    </p:spTree>
    <p:extLst>
      <p:ext uri="{BB962C8B-B14F-4D97-AF65-F5344CB8AC3E}">
        <p14:creationId xmlns:p14="http://schemas.microsoft.com/office/powerpoint/2010/main" val="29399989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B3F11FD-C392-1F4D-AFEC-3BB510D779F2}"/>
              </a:ext>
            </a:extLst>
          </p:cNvPr>
          <p:cNvSpPr>
            <a:spLocks noGrp="1"/>
          </p:cNvSpPr>
          <p:nvPr>
            <p:ph idx="1"/>
          </p:nvPr>
        </p:nvSpPr>
        <p:spPr>
          <a:xfrm>
            <a:off x="699303" y="439557"/>
            <a:ext cx="10515600" cy="2989443"/>
          </a:xfrm>
        </p:spPr>
        <p:txBody>
          <a:bodyPr>
            <a:normAutofit/>
          </a:bodyPr>
          <a:lstStyle/>
          <a:p>
            <a:pPr marL="0" indent="0" algn="ctr">
              <a:buNone/>
            </a:pPr>
            <a:r>
              <a:rPr lang="en-US" dirty="0">
                <a:solidFill>
                  <a:srgbClr val="002060"/>
                </a:solidFill>
                <a:latin typeface="Apple Color Emoji" pitchFamily="2" charset="0"/>
                <a:ea typeface="Apple Color Emoji" pitchFamily="2" charset="0"/>
              </a:rPr>
              <a:t>Objectives: </a:t>
            </a:r>
          </a:p>
          <a:p>
            <a:r>
              <a:rPr lang="en-US" sz="1900" dirty="0"/>
              <a:t>From our perspective, our company wants to know the best locations to open a dog shelter, have an adoption event, or foster out specific breeds and colors by postcode in order that they are adopted quickly. </a:t>
            </a:r>
            <a:endParaRPr lang="en-US" sz="2400" dirty="0">
              <a:solidFill>
                <a:srgbClr val="002060"/>
              </a:solidFill>
              <a:latin typeface="Apple Color Emoji" pitchFamily="2" charset="0"/>
              <a:ea typeface="Apple Color Emoji" pitchFamily="2" charset="0"/>
            </a:endParaRPr>
          </a:p>
          <a:p>
            <a:r>
              <a:rPr lang="en-US" sz="1900" dirty="0"/>
              <a:t>None of the Kaggle adoption data and analysis is readily available to industry and adopters. So our challenge was to host the data sets and queries as an API and provide some basic interactive charts to summarize adoption trends by postcode (color, breed, adoption rate). </a:t>
            </a:r>
          </a:p>
          <a:p>
            <a:r>
              <a:rPr lang="en-US" sz="1900" dirty="0"/>
              <a:t>Through use of the charts and API, our new web site will now service a variety of industries looking at integrating into a booming segment.</a:t>
            </a:r>
          </a:p>
        </p:txBody>
      </p:sp>
      <p:pic>
        <p:nvPicPr>
          <p:cNvPr id="4" name="Picture 3">
            <a:extLst>
              <a:ext uri="{FF2B5EF4-FFF2-40B4-BE49-F238E27FC236}">
                <a16:creationId xmlns:a16="http://schemas.microsoft.com/office/drawing/2014/main" id="{EB57D86B-CE75-7B40-A701-7ED00C87BB94}"/>
              </a:ext>
            </a:extLst>
          </p:cNvPr>
          <p:cNvPicPr>
            <a:picLocks noChangeAspect="1"/>
          </p:cNvPicPr>
          <p:nvPr/>
        </p:nvPicPr>
        <p:blipFill>
          <a:blip r:embed="rId2"/>
          <a:stretch>
            <a:fillRect/>
          </a:stretch>
        </p:blipFill>
        <p:spPr>
          <a:xfrm>
            <a:off x="3207271" y="3624963"/>
            <a:ext cx="5499663" cy="2793480"/>
          </a:xfrm>
          <a:prstGeom prst="rect">
            <a:avLst/>
          </a:prstGeom>
        </p:spPr>
      </p:pic>
    </p:spTree>
    <p:extLst>
      <p:ext uri="{BB962C8B-B14F-4D97-AF65-F5344CB8AC3E}">
        <p14:creationId xmlns:p14="http://schemas.microsoft.com/office/powerpoint/2010/main" val="774021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169352D-D4E3-D846-AD1D-7DB2A541D908}"/>
              </a:ext>
            </a:extLst>
          </p:cNvPr>
          <p:cNvSpPr>
            <a:spLocks noGrp="1"/>
          </p:cNvSpPr>
          <p:nvPr>
            <p:ph idx="1"/>
          </p:nvPr>
        </p:nvSpPr>
        <p:spPr>
          <a:xfrm>
            <a:off x="722453" y="205169"/>
            <a:ext cx="4243086" cy="5452239"/>
          </a:xfrm>
        </p:spPr>
        <p:txBody>
          <a:bodyPr>
            <a:normAutofit lnSpcReduction="10000"/>
          </a:bodyPr>
          <a:lstStyle/>
          <a:p>
            <a:pPr marL="0" indent="0" algn="ctr">
              <a:buNone/>
            </a:pPr>
            <a:endParaRPr lang="en-US" dirty="0">
              <a:solidFill>
                <a:srgbClr val="002060"/>
              </a:solidFill>
              <a:latin typeface="Apple Color Emoji" pitchFamily="2" charset="0"/>
              <a:ea typeface="Apple Color Emoji" pitchFamily="2" charset="0"/>
            </a:endParaRPr>
          </a:p>
          <a:p>
            <a:pPr marL="0" indent="0" algn="ctr">
              <a:buNone/>
            </a:pPr>
            <a:r>
              <a:rPr lang="en-US" dirty="0">
                <a:solidFill>
                  <a:srgbClr val="002060"/>
                </a:solidFill>
                <a:latin typeface="Apple Color Emoji" pitchFamily="2" charset="0"/>
                <a:ea typeface="Apple Color Emoji" pitchFamily="2" charset="0"/>
              </a:rPr>
              <a:t>Dataset:</a:t>
            </a:r>
          </a:p>
          <a:p>
            <a:pPr marL="0" indent="0" algn="ctr">
              <a:buNone/>
            </a:pPr>
            <a:endParaRPr lang="en-US" dirty="0">
              <a:solidFill>
                <a:srgbClr val="002060"/>
              </a:solidFill>
              <a:latin typeface="Apple Color Emoji" pitchFamily="2" charset="0"/>
              <a:ea typeface="Apple Color Emoji" pitchFamily="2" charset="0"/>
            </a:endParaRPr>
          </a:p>
          <a:p>
            <a:r>
              <a:rPr lang="en-US" sz="2000" dirty="0">
                <a:ea typeface="Apple Color Emoji" pitchFamily="2" charset="0"/>
              </a:rPr>
              <a:t>Our project utilized and built upon an existing pet adoption project on </a:t>
            </a:r>
            <a:r>
              <a:rPr lang="en-US" sz="2000" dirty="0" err="1">
                <a:ea typeface="Apple Color Emoji" pitchFamily="2" charset="0"/>
              </a:rPr>
              <a:t>Kaggle.com</a:t>
            </a:r>
            <a:r>
              <a:rPr lang="en-US" sz="2000" dirty="0">
                <a:ea typeface="Apple Color Emoji" pitchFamily="2" charset="0"/>
              </a:rPr>
              <a:t> </a:t>
            </a:r>
          </a:p>
          <a:p>
            <a:r>
              <a:rPr lang="en-US" sz="2000" dirty="0">
                <a:hlinkClick r:id="rId2"/>
              </a:rPr>
              <a:t>https://www.kaggle.com/c/petfinder-adoption-prediction/data</a:t>
            </a:r>
            <a:endParaRPr lang="en-US" sz="2000" dirty="0"/>
          </a:p>
          <a:p>
            <a:r>
              <a:rPr lang="en-US" sz="2000" dirty="0">
                <a:ea typeface="Apple Color Emoji" pitchFamily="2" charset="0"/>
              </a:rPr>
              <a:t>The dataset was comprised of 15,000 historical adoptions, and we extracted the color of the pet based on 7 different color categories (Black, Brown, Golden, Yellow, Cream, Gray, and White), the breed of the pet (317 breeds), the zip code they were adopted from, and the adoption speed (scaled 0-4).</a:t>
            </a:r>
          </a:p>
          <a:p>
            <a:pPr marL="0" indent="0">
              <a:buNone/>
            </a:pPr>
            <a:endParaRPr lang="en-US" sz="2000" dirty="0">
              <a:ea typeface="Apple Color Emoji" pitchFamily="2" charset="0"/>
            </a:endParaRPr>
          </a:p>
          <a:p>
            <a:pPr marL="0" indent="0">
              <a:buNone/>
            </a:pPr>
            <a:endParaRPr lang="en-US" dirty="0">
              <a:ea typeface="Apple Color Emoji" pitchFamily="2" charset="0"/>
            </a:endParaRPr>
          </a:p>
          <a:p>
            <a:pPr marL="0" indent="0">
              <a:buNone/>
            </a:pPr>
            <a:endParaRPr lang="en-US" dirty="0"/>
          </a:p>
        </p:txBody>
      </p:sp>
      <p:pic>
        <p:nvPicPr>
          <p:cNvPr id="5" name="Picture 4">
            <a:extLst>
              <a:ext uri="{FF2B5EF4-FFF2-40B4-BE49-F238E27FC236}">
                <a16:creationId xmlns:a16="http://schemas.microsoft.com/office/drawing/2014/main" id="{790EB963-E109-0243-AAF0-8B9A182BF7CA}"/>
              </a:ext>
            </a:extLst>
          </p:cNvPr>
          <p:cNvPicPr>
            <a:picLocks noChangeAspect="1"/>
          </p:cNvPicPr>
          <p:nvPr/>
        </p:nvPicPr>
        <p:blipFill>
          <a:blip r:embed="rId3"/>
          <a:stretch>
            <a:fillRect/>
          </a:stretch>
        </p:blipFill>
        <p:spPr>
          <a:xfrm>
            <a:off x="5706320" y="1064871"/>
            <a:ext cx="6300485" cy="4456254"/>
          </a:xfrm>
          <a:prstGeom prst="rect">
            <a:avLst/>
          </a:prstGeom>
        </p:spPr>
      </p:pic>
    </p:spTree>
    <p:extLst>
      <p:ext uri="{BB962C8B-B14F-4D97-AF65-F5344CB8AC3E}">
        <p14:creationId xmlns:p14="http://schemas.microsoft.com/office/powerpoint/2010/main" val="27234138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7A5FA59-98D3-6643-9323-02B03F609274}"/>
              </a:ext>
            </a:extLst>
          </p:cNvPr>
          <p:cNvPicPr>
            <a:picLocks noChangeAspect="1"/>
          </p:cNvPicPr>
          <p:nvPr/>
        </p:nvPicPr>
        <p:blipFill>
          <a:blip r:embed="rId2"/>
          <a:stretch>
            <a:fillRect/>
          </a:stretch>
        </p:blipFill>
        <p:spPr>
          <a:xfrm>
            <a:off x="4352080" y="866823"/>
            <a:ext cx="7230337" cy="5124353"/>
          </a:xfrm>
          <a:prstGeom prst="rect">
            <a:avLst/>
          </a:prstGeom>
        </p:spPr>
      </p:pic>
      <p:sp>
        <p:nvSpPr>
          <p:cNvPr id="5" name="TextBox 4">
            <a:extLst>
              <a:ext uri="{FF2B5EF4-FFF2-40B4-BE49-F238E27FC236}">
                <a16:creationId xmlns:a16="http://schemas.microsoft.com/office/drawing/2014/main" id="{097B5E5D-79BD-0949-AFC0-59492D793A6C}"/>
              </a:ext>
            </a:extLst>
          </p:cNvPr>
          <p:cNvSpPr txBox="1"/>
          <p:nvPr/>
        </p:nvSpPr>
        <p:spPr>
          <a:xfrm>
            <a:off x="405114" y="1951984"/>
            <a:ext cx="3507129" cy="3170099"/>
          </a:xfrm>
          <a:prstGeom prst="rect">
            <a:avLst/>
          </a:prstGeom>
          <a:noFill/>
        </p:spPr>
        <p:txBody>
          <a:bodyPr wrap="square" rtlCol="0">
            <a:spAutoFit/>
          </a:bodyPr>
          <a:lstStyle/>
          <a:p>
            <a:r>
              <a:rPr lang="en-US" sz="2000" dirty="0" err="1">
                <a:latin typeface="+mj-lt"/>
                <a:ea typeface="Apple Color Emoji" pitchFamily="2" charset="0"/>
              </a:rPr>
              <a:t>PetFinder.my</a:t>
            </a:r>
            <a:r>
              <a:rPr lang="en-US" sz="2000" dirty="0">
                <a:latin typeface="+mj-lt"/>
                <a:ea typeface="Apple Color Emoji" pitchFamily="2" charset="0"/>
              </a:rPr>
              <a:t> is the website the data is pulled from. It has been Malaysia’s leading animal welfare platform since 2008, with a database of more than 150,000 animals. </a:t>
            </a:r>
            <a:r>
              <a:rPr lang="en-US" sz="2000" dirty="0" err="1">
                <a:latin typeface="+mj-lt"/>
                <a:ea typeface="Apple Color Emoji" pitchFamily="2" charset="0"/>
              </a:rPr>
              <a:t>PetFinder</a:t>
            </a:r>
            <a:r>
              <a:rPr lang="en-US" sz="2000" dirty="0">
                <a:latin typeface="+mj-lt"/>
                <a:ea typeface="Apple Color Emoji" pitchFamily="2" charset="0"/>
              </a:rPr>
              <a:t> collaborates closely with animal lovers, media, corporations, and global organizations to improve animal welfare.</a:t>
            </a:r>
          </a:p>
        </p:txBody>
      </p:sp>
    </p:spTree>
    <p:extLst>
      <p:ext uri="{BB962C8B-B14F-4D97-AF65-F5344CB8AC3E}">
        <p14:creationId xmlns:p14="http://schemas.microsoft.com/office/powerpoint/2010/main" val="23660475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C950A0F-6E9F-2247-BBCB-57723F5E45CC}"/>
              </a:ext>
            </a:extLst>
          </p:cNvPr>
          <p:cNvSpPr txBox="1"/>
          <p:nvPr/>
        </p:nvSpPr>
        <p:spPr>
          <a:xfrm>
            <a:off x="362674" y="466705"/>
            <a:ext cx="11829326" cy="3016210"/>
          </a:xfrm>
          <a:prstGeom prst="rect">
            <a:avLst/>
          </a:prstGeom>
          <a:noFill/>
        </p:spPr>
        <p:txBody>
          <a:bodyPr wrap="square" rtlCol="0">
            <a:spAutoFit/>
          </a:bodyPr>
          <a:lstStyle/>
          <a:p>
            <a:pPr algn="ctr"/>
            <a:r>
              <a:rPr lang="en-US" sz="2800" dirty="0">
                <a:solidFill>
                  <a:srgbClr val="002060"/>
                </a:solidFill>
                <a:latin typeface="Apple Color Emoji" pitchFamily="2" charset="0"/>
                <a:ea typeface="Apple Color Emoji" pitchFamily="2" charset="0"/>
              </a:rPr>
              <a:t>Methods:</a:t>
            </a:r>
            <a:r>
              <a:rPr lang="en-US" dirty="0"/>
              <a:t> </a:t>
            </a:r>
          </a:p>
          <a:p>
            <a:endParaRPr lang="en-US" dirty="0"/>
          </a:p>
          <a:p>
            <a:pPr marL="285750" indent="-285750">
              <a:buFont typeface="Arial" panose="020B0604020202020204" pitchFamily="34" charset="0"/>
              <a:buChar char="•"/>
            </a:pPr>
            <a:r>
              <a:rPr lang="en-US" dirty="0"/>
              <a:t>Pull the data tables from Kaggle and import into an SQLite DB</a:t>
            </a:r>
          </a:p>
          <a:p>
            <a:pPr marL="285750" indent="-285750">
              <a:buFont typeface="Arial" panose="020B0604020202020204" pitchFamily="34" charset="0"/>
              <a:buChar char="•"/>
            </a:pPr>
            <a:r>
              <a:rPr lang="en-US" dirty="0"/>
              <a:t>Extract coordinates of the post codes via Geocode API </a:t>
            </a:r>
          </a:p>
          <a:p>
            <a:pPr marL="285750" indent="-285750">
              <a:buFont typeface="Arial" panose="020B0604020202020204" pitchFamily="34" charset="0"/>
              <a:buChar char="•"/>
            </a:pPr>
            <a:r>
              <a:rPr lang="en-US" dirty="0"/>
              <a:t>Plot the coordinates on a </a:t>
            </a:r>
            <a:r>
              <a:rPr lang="en-US" dirty="0" err="1"/>
              <a:t>mapbox</a:t>
            </a:r>
            <a:r>
              <a:rPr lang="en-US" dirty="0"/>
              <a:t> using </a:t>
            </a:r>
            <a:r>
              <a:rPr lang="en-US" dirty="0" err="1"/>
              <a:t>Leaflet.js</a:t>
            </a:r>
            <a:r>
              <a:rPr lang="en-US" dirty="0"/>
              <a:t> </a:t>
            </a:r>
          </a:p>
          <a:p>
            <a:pPr marL="285750" indent="-285750">
              <a:buFont typeface="Arial" panose="020B0604020202020204" pitchFamily="34" charset="0"/>
              <a:buChar char="•"/>
            </a:pPr>
            <a:r>
              <a:rPr lang="en-US" dirty="0"/>
              <a:t>Create </a:t>
            </a:r>
            <a:r>
              <a:rPr lang="en-US" dirty="0" err="1"/>
              <a:t>Javascript</a:t>
            </a:r>
            <a:r>
              <a:rPr lang="en-US" dirty="0"/>
              <a:t> drop down graphs using </a:t>
            </a:r>
            <a:r>
              <a:rPr lang="en-US" dirty="0" err="1"/>
              <a:t>Canvas.js</a:t>
            </a:r>
            <a:r>
              <a:rPr lang="en-US" dirty="0"/>
              <a:t> that query the SQLite file and dynamically change the webpage</a:t>
            </a:r>
          </a:p>
          <a:p>
            <a:pPr marL="285750" indent="-285750">
              <a:buFont typeface="Arial" panose="020B0604020202020204" pitchFamily="34" charset="0"/>
              <a:buChar char="•"/>
            </a:pPr>
            <a:r>
              <a:rPr lang="en-US" dirty="0"/>
              <a:t>Launch API and server via Heroku</a:t>
            </a:r>
          </a:p>
          <a:p>
            <a:pPr marL="285750" indent="-285750">
              <a:buFont typeface="Arial" panose="020B0604020202020204" pitchFamily="34" charset="0"/>
              <a:buChar char="•"/>
            </a:pPr>
            <a:r>
              <a:rPr lang="en-US" dirty="0"/>
              <a:t>Be awesome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pic>
        <p:nvPicPr>
          <p:cNvPr id="7" name="Picture 6">
            <a:extLst>
              <a:ext uri="{FF2B5EF4-FFF2-40B4-BE49-F238E27FC236}">
                <a16:creationId xmlns:a16="http://schemas.microsoft.com/office/drawing/2014/main" id="{9BF23F45-0290-714A-B040-E751F8F6F812}"/>
              </a:ext>
            </a:extLst>
          </p:cNvPr>
          <p:cNvPicPr>
            <a:picLocks noChangeAspect="1"/>
          </p:cNvPicPr>
          <p:nvPr/>
        </p:nvPicPr>
        <p:blipFill>
          <a:blip r:embed="rId2"/>
          <a:stretch>
            <a:fillRect/>
          </a:stretch>
        </p:blipFill>
        <p:spPr>
          <a:xfrm>
            <a:off x="8222526" y="3429000"/>
            <a:ext cx="3606800" cy="2247900"/>
          </a:xfrm>
          <a:prstGeom prst="rect">
            <a:avLst/>
          </a:prstGeom>
        </p:spPr>
      </p:pic>
      <p:pic>
        <p:nvPicPr>
          <p:cNvPr id="8" name="Picture 7">
            <a:extLst>
              <a:ext uri="{FF2B5EF4-FFF2-40B4-BE49-F238E27FC236}">
                <a16:creationId xmlns:a16="http://schemas.microsoft.com/office/drawing/2014/main" id="{10D73B64-74C2-B34D-99AA-90C2AA0B3C03}"/>
              </a:ext>
            </a:extLst>
          </p:cNvPr>
          <p:cNvPicPr>
            <a:picLocks noChangeAspect="1"/>
          </p:cNvPicPr>
          <p:nvPr/>
        </p:nvPicPr>
        <p:blipFill>
          <a:blip r:embed="rId3"/>
          <a:stretch>
            <a:fillRect/>
          </a:stretch>
        </p:blipFill>
        <p:spPr>
          <a:xfrm>
            <a:off x="809344" y="4946650"/>
            <a:ext cx="5549900" cy="1460500"/>
          </a:xfrm>
          <a:prstGeom prst="rect">
            <a:avLst/>
          </a:prstGeom>
        </p:spPr>
      </p:pic>
      <p:pic>
        <p:nvPicPr>
          <p:cNvPr id="9" name="Picture 8">
            <a:extLst>
              <a:ext uri="{FF2B5EF4-FFF2-40B4-BE49-F238E27FC236}">
                <a16:creationId xmlns:a16="http://schemas.microsoft.com/office/drawing/2014/main" id="{14C367CD-7098-734E-AAD0-144A78133E1E}"/>
              </a:ext>
            </a:extLst>
          </p:cNvPr>
          <p:cNvPicPr>
            <a:picLocks noChangeAspect="1"/>
          </p:cNvPicPr>
          <p:nvPr/>
        </p:nvPicPr>
        <p:blipFill>
          <a:blip r:embed="rId4"/>
          <a:stretch>
            <a:fillRect/>
          </a:stretch>
        </p:blipFill>
        <p:spPr>
          <a:xfrm>
            <a:off x="4207237" y="2847955"/>
            <a:ext cx="4140200" cy="1955800"/>
          </a:xfrm>
          <a:prstGeom prst="rect">
            <a:avLst/>
          </a:prstGeom>
        </p:spPr>
      </p:pic>
    </p:spTree>
    <p:extLst>
      <p:ext uri="{BB962C8B-B14F-4D97-AF65-F5344CB8AC3E}">
        <p14:creationId xmlns:p14="http://schemas.microsoft.com/office/powerpoint/2010/main" val="13477601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5532733-F8B7-5347-A815-11F0780E7C34}"/>
              </a:ext>
            </a:extLst>
          </p:cNvPr>
          <p:cNvPicPr>
            <a:picLocks noChangeAspect="1"/>
          </p:cNvPicPr>
          <p:nvPr/>
        </p:nvPicPr>
        <p:blipFill>
          <a:blip r:embed="rId2"/>
          <a:stretch>
            <a:fillRect/>
          </a:stretch>
        </p:blipFill>
        <p:spPr>
          <a:xfrm>
            <a:off x="2164465" y="1199603"/>
            <a:ext cx="7134346" cy="4846159"/>
          </a:xfrm>
          <a:prstGeom prst="rect">
            <a:avLst/>
          </a:prstGeom>
        </p:spPr>
      </p:pic>
      <p:sp>
        <p:nvSpPr>
          <p:cNvPr id="5" name="TextBox 4">
            <a:extLst>
              <a:ext uri="{FF2B5EF4-FFF2-40B4-BE49-F238E27FC236}">
                <a16:creationId xmlns:a16="http://schemas.microsoft.com/office/drawing/2014/main" id="{80BDDE60-6886-FF4B-AB32-41D2D57D61E6}"/>
              </a:ext>
            </a:extLst>
          </p:cNvPr>
          <p:cNvSpPr txBox="1"/>
          <p:nvPr/>
        </p:nvSpPr>
        <p:spPr>
          <a:xfrm>
            <a:off x="1620456" y="451413"/>
            <a:ext cx="9051402" cy="400110"/>
          </a:xfrm>
          <a:prstGeom prst="rect">
            <a:avLst/>
          </a:prstGeom>
          <a:noFill/>
        </p:spPr>
        <p:txBody>
          <a:bodyPr wrap="square" rtlCol="0">
            <a:spAutoFit/>
          </a:bodyPr>
          <a:lstStyle/>
          <a:p>
            <a:pPr algn="ctr"/>
            <a:r>
              <a:rPr lang="en-US" sz="2000" dirty="0"/>
              <a:t>Step 1: Create our SQLite DB, we did this through </a:t>
            </a:r>
            <a:r>
              <a:rPr lang="en-US" sz="2000" dirty="0" err="1"/>
              <a:t>Jupyter</a:t>
            </a:r>
            <a:r>
              <a:rPr lang="en-US" sz="2000" dirty="0"/>
              <a:t> Notebook</a:t>
            </a:r>
          </a:p>
        </p:txBody>
      </p:sp>
    </p:spTree>
    <p:extLst>
      <p:ext uri="{BB962C8B-B14F-4D97-AF65-F5344CB8AC3E}">
        <p14:creationId xmlns:p14="http://schemas.microsoft.com/office/powerpoint/2010/main" val="39865591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DEBE8F3-2164-B147-AAFC-05D4177EB4DB}"/>
              </a:ext>
            </a:extLst>
          </p:cNvPr>
          <p:cNvPicPr>
            <a:picLocks noChangeAspect="1"/>
          </p:cNvPicPr>
          <p:nvPr/>
        </p:nvPicPr>
        <p:blipFill>
          <a:blip r:embed="rId2"/>
          <a:stretch>
            <a:fillRect/>
          </a:stretch>
        </p:blipFill>
        <p:spPr>
          <a:xfrm>
            <a:off x="0" y="1848338"/>
            <a:ext cx="12192000" cy="3971552"/>
          </a:xfrm>
          <a:prstGeom prst="rect">
            <a:avLst/>
          </a:prstGeom>
        </p:spPr>
      </p:pic>
      <p:sp>
        <p:nvSpPr>
          <p:cNvPr id="5" name="TextBox 4">
            <a:extLst>
              <a:ext uri="{FF2B5EF4-FFF2-40B4-BE49-F238E27FC236}">
                <a16:creationId xmlns:a16="http://schemas.microsoft.com/office/drawing/2014/main" id="{303C6E29-2836-4347-9BB5-838DD292F626}"/>
              </a:ext>
            </a:extLst>
          </p:cNvPr>
          <p:cNvSpPr txBox="1"/>
          <p:nvPr/>
        </p:nvSpPr>
        <p:spPr>
          <a:xfrm>
            <a:off x="520861" y="470951"/>
            <a:ext cx="10243595" cy="707886"/>
          </a:xfrm>
          <a:prstGeom prst="rect">
            <a:avLst/>
          </a:prstGeom>
          <a:noFill/>
        </p:spPr>
        <p:txBody>
          <a:bodyPr wrap="square" rtlCol="0">
            <a:spAutoFit/>
          </a:bodyPr>
          <a:lstStyle/>
          <a:p>
            <a:r>
              <a:rPr lang="en-US" sz="2000" dirty="0"/>
              <a:t>Example SQL query used to determine number of adoptions in the post codes broken down by color code (1-7)</a:t>
            </a:r>
          </a:p>
        </p:txBody>
      </p:sp>
    </p:spTree>
    <p:extLst>
      <p:ext uri="{BB962C8B-B14F-4D97-AF65-F5344CB8AC3E}">
        <p14:creationId xmlns:p14="http://schemas.microsoft.com/office/powerpoint/2010/main" val="35980535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C959D4E-FAEB-5F4E-BFAE-A84E867903AD}"/>
              </a:ext>
            </a:extLst>
          </p:cNvPr>
          <p:cNvPicPr>
            <a:picLocks noChangeAspect="1"/>
          </p:cNvPicPr>
          <p:nvPr/>
        </p:nvPicPr>
        <p:blipFill>
          <a:blip r:embed="rId2"/>
          <a:stretch>
            <a:fillRect/>
          </a:stretch>
        </p:blipFill>
        <p:spPr>
          <a:xfrm>
            <a:off x="5949386" y="444682"/>
            <a:ext cx="5623655" cy="5568366"/>
          </a:xfrm>
          <a:prstGeom prst="rect">
            <a:avLst/>
          </a:prstGeom>
        </p:spPr>
      </p:pic>
      <p:sp>
        <p:nvSpPr>
          <p:cNvPr id="6" name="TextBox 5">
            <a:extLst>
              <a:ext uri="{FF2B5EF4-FFF2-40B4-BE49-F238E27FC236}">
                <a16:creationId xmlns:a16="http://schemas.microsoft.com/office/drawing/2014/main" id="{85A2047D-C995-9E41-BEF4-67B2870025D9}"/>
              </a:ext>
            </a:extLst>
          </p:cNvPr>
          <p:cNvSpPr txBox="1"/>
          <p:nvPr/>
        </p:nvSpPr>
        <p:spPr>
          <a:xfrm>
            <a:off x="729205" y="995423"/>
            <a:ext cx="3588152" cy="923330"/>
          </a:xfrm>
          <a:prstGeom prst="rect">
            <a:avLst/>
          </a:prstGeom>
          <a:noFill/>
        </p:spPr>
        <p:txBody>
          <a:bodyPr wrap="square" rtlCol="0">
            <a:spAutoFit/>
          </a:bodyPr>
          <a:lstStyle/>
          <a:p>
            <a:r>
              <a:rPr lang="en-US" dirty="0" err="1"/>
              <a:t>App.py</a:t>
            </a:r>
            <a:r>
              <a:rPr lang="en-US" dirty="0"/>
              <a:t> code shows how we reflected the SQLite DB to populate our API request. </a:t>
            </a:r>
          </a:p>
        </p:txBody>
      </p:sp>
    </p:spTree>
    <p:extLst>
      <p:ext uri="{BB962C8B-B14F-4D97-AF65-F5344CB8AC3E}">
        <p14:creationId xmlns:p14="http://schemas.microsoft.com/office/powerpoint/2010/main" val="32220398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400</TotalTime>
  <Words>650</Words>
  <Application>Microsoft Macintosh PowerPoint</Application>
  <PresentationFormat>Widescreen</PresentationFormat>
  <Paragraphs>42</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Apple Color Emoji</vt:lpstr>
      <vt:lpstr>Arial</vt:lpstr>
      <vt:lpstr>Baskerville</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Lillian Bolfer</dc:creator>
  <cp:lastModifiedBy>Lillian Bolfer</cp:lastModifiedBy>
  <cp:revision>37</cp:revision>
  <dcterms:created xsi:type="dcterms:W3CDTF">2019-05-29T12:41:09Z</dcterms:created>
  <dcterms:modified xsi:type="dcterms:W3CDTF">2019-05-29T19:21:30Z</dcterms:modified>
</cp:coreProperties>
</file>

<file path=docProps/thumbnail.jpeg>
</file>